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Lato" panose="020F0502020204030203" pitchFamily="34" charset="0"/>
      <p:regular r:id="rId11"/>
      <p:bold r:id="rId12"/>
      <p:italic r:id="rId13"/>
    </p:embeddedFont>
    <p:embeddedFont>
      <p:font typeface="Lato Light" panose="020F0502020204030203" pitchFamily="34" charset="0"/>
      <p:regular r:id="rId14"/>
    </p:embeddedFont>
    <p:embeddedFont>
      <p:font typeface="Playfair Display" panose="00000500000000000000" pitchFamily="2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7F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3F3AF6-CA18-4570-96FD-2413F6520F0C}" v="1" dt="2026-08-21T02:32:11.565"/>
  </p1510:revLst>
</p1510:revInfo>
</file>

<file path=ppt/tableStyles.xml><?xml version="1.0" encoding="utf-8"?>
<a:tblStyleLst xmlns:a="http://schemas.openxmlformats.org/drawingml/2006/main" def="{7E48CC56-A730-45E1-A5A1-3DF473D953A8}">
  <a:tblStyle styleId="{7E48CC56-A730-45E1-A5A1-3DF473D953A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lene Gonzalez" userId="b9599103-5b05-438e-8a6e-6ba98e5188fe" providerId="ADAL" clId="{375FC5CB-F302-466B-A900-29010160D8BF}"/>
    <pc:docChg chg="undo custSel modSld sldOrd">
      <pc:chgData name="Marlene Gonzalez" userId="b9599103-5b05-438e-8a6e-6ba98e5188fe" providerId="ADAL" clId="{375FC5CB-F302-466B-A900-29010160D8BF}" dt="2026-08-21T19:33:38.430" v="416" actId="6549"/>
      <pc:docMkLst>
        <pc:docMk/>
      </pc:docMkLst>
      <pc:sldChg chg="modSp mod">
        <pc:chgData name="Marlene Gonzalez" userId="b9599103-5b05-438e-8a6e-6ba98e5188fe" providerId="ADAL" clId="{375FC5CB-F302-466B-A900-29010160D8BF}" dt="2026-08-21T02:36:35.928" v="316" actId="6549"/>
        <pc:sldMkLst>
          <pc:docMk/>
          <pc:sldMk cId="0" sldId="257"/>
        </pc:sldMkLst>
        <pc:spChg chg="mod">
          <ac:chgData name="Marlene Gonzalez" userId="b9599103-5b05-438e-8a6e-6ba98e5188fe" providerId="ADAL" clId="{375FC5CB-F302-466B-A900-29010160D8BF}" dt="2026-08-21T02:36:35.928" v="316" actId="6549"/>
          <ac:spMkLst>
            <pc:docMk/>
            <pc:sldMk cId="0" sldId="257"/>
            <ac:spMk id="105" creationId="{00000000-0000-0000-0000-000000000000}"/>
          </ac:spMkLst>
        </pc:spChg>
        <pc:spChg chg="mod">
          <ac:chgData name="Marlene Gonzalez" userId="b9599103-5b05-438e-8a6e-6ba98e5188fe" providerId="ADAL" clId="{375FC5CB-F302-466B-A900-29010160D8BF}" dt="2026-08-21T02:25:55.319" v="258" actId="20577"/>
          <ac:spMkLst>
            <pc:docMk/>
            <pc:sldMk cId="0" sldId="257"/>
            <ac:spMk id="106" creationId="{00000000-0000-0000-0000-000000000000}"/>
          </ac:spMkLst>
        </pc:spChg>
      </pc:sldChg>
      <pc:sldChg chg="modSp mod">
        <pc:chgData name="Marlene Gonzalez" userId="b9599103-5b05-438e-8a6e-6ba98e5188fe" providerId="ADAL" clId="{375FC5CB-F302-466B-A900-29010160D8BF}" dt="2026-08-21T02:38:10.356" v="338" actId="6549"/>
        <pc:sldMkLst>
          <pc:docMk/>
          <pc:sldMk cId="0" sldId="258"/>
        </pc:sldMkLst>
        <pc:spChg chg="mod">
          <ac:chgData name="Marlene Gonzalez" userId="b9599103-5b05-438e-8a6e-6ba98e5188fe" providerId="ADAL" clId="{375FC5CB-F302-466B-A900-29010160D8BF}" dt="2026-08-21T02:38:10.356" v="338" actId="6549"/>
          <ac:spMkLst>
            <pc:docMk/>
            <pc:sldMk cId="0" sldId="258"/>
            <ac:spMk id="2" creationId="{C4CABEFF-C729-B346-70B9-FA5FE7DAB2D3}"/>
          </ac:spMkLst>
        </pc:spChg>
        <pc:spChg chg="mod">
          <ac:chgData name="Marlene Gonzalez" userId="b9599103-5b05-438e-8a6e-6ba98e5188fe" providerId="ADAL" clId="{375FC5CB-F302-466B-A900-29010160D8BF}" dt="2026-08-21T02:38:02.337" v="334" actId="20577"/>
          <ac:spMkLst>
            <pc:docMk/>
            <pc:sldMk cId="0" sldId="258"/>
            <ac:spMk id="122" creationId="{00000000-0000-0000-0000-000000000000}"/>
          </ac:spMkLst>
        </pc:spChg>
      </pc:sldChg>
      <pc:sldChg chg="modSp mod">
        <pc:chgData name="Marlene Gonzalez" userId="b9599103-5b05-438e-8a6e-6ba98e5188fe" providerId="ADAL" clId="{375FC5CB-F302-466B-A900-29010160D8BF}" dt="2026-08-21T02:38:53.777" v="344" actId="20577"/>
        <pc:sldMkLst>
          <pc:docMk/>
          <pc:sldMk cId="0" sldId="259"/>
        </pc:sldMkLst>
        <pc:spChg chg="mod">
          <ac:chgData name="Marlene Gonzalez" userId="b9599103-5b05-438e-8a6e-6ba98e5188fe" providerId="ADAL" clId="{375FC5CB-F302-466B-A900-29010160D8BF}" dt="2026-08-21T02:38:53.777" v="344" actId="20577"/>
          <ac:spMkLst>
            <pc:docMk/>
            <pc:sldMk cId="0" sldId="259"/>
            <ac:spMk id="3" creationId="{DA2D5E04-00DF-7C3D-D13D-310A9C8885A8}"/>
          </ac:spMkLst>
        </pc:spChg>
      </pc:sldChg>
      <pc:sldChg chg="modSp mod">
        <pc:chgData name="Marlene Gonzalez" userId="b9599103-5b05-438e-8a6e-6ba98e5188fe" providerId="ADAL" clId="{375FC5CB-F302-466B-A900-29010160D8BF}" dt="2026-08-21T19:33:38.430" v="416" actId="6549"/>
        <pc:sldMkLst>
          <pc:docMk/>
          <pc:sldMk cId="0" sldId="260"/>
        </pc:sldMkLst>
        <pc:spChg chg="mod">
          <ac:chgData name="Marlene Gonzalez" userId="b9599103-5b05-438e-8a6e-6ba98e5188fe" providerId="ADAL" clId="{375FC5CB-F302-466B-A900-29010160D8BF}" dt="2026-08-21T19:33:38.430" v="416" actId="6549"/>
          <ac:spMkLst>
            <pc:docMk/>
            <pc:sldMk cId="0" sldId="260"/>
            <ac:spMk id="3" creationId="{63FC675D-8922-412A-6BC4-2500E7640A43}"/>
          </ac:spMkLst>
        </pc:spChg>
      </pc:sldChg>
      <pc:sldChg chg="modSp mod">
        <pc:chgData name="Marlene Gonzalez" userId="b9599103-5b05-438e-8a6e-6ba98e5188fe" providerId="ADAL" clId="{375FC5CB-F302-466B-A900-29010160D8BF}" dt="2026-08-21T19:33:04.370" v="412" actId="6549"/>
        <pc:sldMkLst>
          <pc:docMk/>
          <pc:sldMk cId="0" sldId="262"/>
        </pc:sldMkLst>
        <pc:graphicFrameChg chg="modGraphic">
          <ac:chgData name="Marlene Gonzalez" userId="b9599103-5b05-438e-8a6e-6ba98e5188fe" providerId="ADAL" clId="{375FC5CB-F302-466B-A900-29010160D8BF}" dt="2026-08-21T19:33:04.370" v="412" actId="6549"/>
          <ac:graphicFrameMkLst>
            <pc:docMk/>
            <pc:sldMk cId="0" sldId="262"/>
            <ac:graphicFrameMk id="199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3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0FDB40-340B-A0F7-450B-825514BAD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302" y="457200"/>
            <a:ext cx="9872358" cy="3455325"/>
          </a:xfrm>
          <a:prstGeom prst="rect">
            <a:avLst/>
          </a:prstGeom>
        </p:spPr>
      </p:pic>
      <p:sp>
        <p:nvSpPr>
          <p:cNvPr id="86" name="Google Shape;86;p13"/>
          <p:cNvSpPr txBox="1"/>
          <p:nvPr/>
        </p:nvSpPr>
        <p:spPr>
          <a:xfrm>
            <a:off x="3502853" y="4157755"/>
            <a:ext cx="6235268" cy="1800164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R="0"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Playfair Display"/>
              </a:rPr>
              <a:t>Armonía Perfect</a:t>
            </a:r>
            <a:r>
              <a: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Playfair Display"/>
              </a:rPr>
              <a:t>a </a:t>
            </a:r>
            <a:r>
              <a:rPr lang="en-US" sz="2000" b="1" i="0" u="none" strike="noStrike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  <a:sym typeface="Playfair Display"/>
              </a:rPr>
              <a:t>con la </a:t>
            </a:r>
            <a:r>
              <a:rPr lang="en-US" sz="2000" b="1" i="0" u="none" strike="noStrike" kern="12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Playfair Display"/>
              </a:rPr>
              <a:t>Naturaleza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0" name="Rectangle 135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Google Shape;88;p13"/>
          <p:cNvSpPr txBox="1"/>
          <p:nvPr/>
        </p:nvSpPr>
        <p:spPr>
          <a:xfrm>
            <a:off x="1338833" y="4528082"/>
            <a:ext cx="8814816" cy="83030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s-ES" sz="1200" i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Viviendas vacacionales y de retiro construidas a medida y de alta calidad </a:t>
            </a:r>
            <a:r>
              <a:rPr lang="en-US" sz="1200" i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  <a:sym typeface="Lato"/>
              </a:rPr>
              <a:t>en</a:t>
            </a:r>
            <a:r>
              <a:rPr lang="en-US" sz="1200" i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  <a:sym typeface="Lato"/>
              </a:rPr>
              <a:t> Costa Rica</a:t>
            </a:r>
            <a:endParaRPr lang="en-US" sz="1200" i="1" kern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2712" y="2276475"/>
            <a:ext cx="5286375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89855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304258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4709963"/>
            <a:ext cx="1714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00" y="5115669"/>
            <a:ext cx="1714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762000" y="571500"/>
            <a:ext cx="114014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 Refugio </a:t>
            </a:r>
            <a:r>
              <a:rPr lang="en-US" sz="3000" b="1" i="0" u="none" strike="noStrike" cap="none" dirty="0" err="1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Sostenible</a:t>
            </a:r>
            <a:r>
              <a:rPr lang="en-US" sz="3000" b="1" i="0" u="none" strike="noStrike" cap="none" dirty="0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b="1" i="0" u="none" strike="noStrike" cap="none" dirty="0" err="1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sobre</a:t>
            </a:r>
            <a:r>
              <a:rPr lang="en-US" sz="3000" b="1" i="0" u="none" strike="noStrike" cap="none" dirty="0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b="1" i="0" u="none" strike="noStrike" cap="none" dirty="0" err="1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el</a:t>
            </a:r>
            <a:r>
              <a:rPr lang="en-US" sz="3000" b="1" i="0" u="none" strike="noStrike" cap="none" dirty="0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b="1" i="0" u="none" strike="noStrike" cap="none" dirty="0" err="1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Pacífico</a:t>
            </a:r>
            <a:endParaRPr dirty="0"/>
          </a:p>
        </p:txBody>
      </p:sp>
      <p:sp>
        <p:nvSpPr>
          <p:cNvPr id="101" name="Google Shape;101;p14"/>
          <p:cNvSpPr/>
          <p:nvPr/>
        </p:nvSpPr>
        <p:spPr>
          <a:xfrm>
            <a:off x="571499" y="571500"/>
            <a:ext cx="45719" cy="66294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617218" y="1902915"/>
            <a:ext cx="6040184" cy="1412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Bienvenido a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nuestra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comunidad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ecológica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multi-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nacional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y multi-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generacional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. Altos Los Robles es un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desarrollo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exclusivo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diseñado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para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elevar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el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estándar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del turismo de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lujo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en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Guanacaste y la costa del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Pacífico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integrándose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sutilmente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en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el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ecosistema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03" name="Google Shape;103;p14"/>
          <p:cNvSpPr txBox="1"/>
          <p:nvPr/>
        </p:nvSpPr>
        <p:spPr>
          <a:xfrm>
            <a:off x="866775" y="3829050"/>
            <a:ext cx="4991100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Desarrollo sostenible y exclusivo.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866775" y="4234755"/>
            <a:ext cx="4991100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Diseño a la medida por ingenieros estadounidenses.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885825" y="4609576"/>
            <a:ext cx="4972050" cy="353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70000"/>
              </a:lnSpc>
            </a:pP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Residencias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desde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1,500 hasta 3,000 sq. ft. (140  a 279 </a:t>
            </a:r>
            <a:r>
              <a:rPr lang="es-CL" sz="1350" dirty="0">
                <a:solidFill>
                  <a:srgbClr val="4A5D5E"/>
                </a:solidFill>
                <a:latin typeface="Lato"/>
                <a:ea typeface="Lato"/>
                <a:cs typeface="Lato"/>
              </a:rPr>
              <a:t>m²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)</a:t>
            </a:r>
            <a:endParaRPr baseline="2000" dirty="0"/>
          </a:p>
        </p:txBody>
      </p:sp>
      <p:sp>
        <p:nvSpPr>
          <p:cNvPr id="106" name="Google Shape;106;p14"/>
          <p:cNvSpPr txBox="1"/>
          <p:nvPr/>
        </p:nvSpPr>
        <p:spPr>
          <a:xfrm>
            <a:off x="885825" y="5015282"/>
            <a:ext cx="4972050" cy="353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Inversiones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desde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$380,000 USD.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344019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3749724"/>
            <a:ext cx="1714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4155430"/>
            <a:ext cx="1905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561135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0" y="4966841"/>
            <a:ext cx="1333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952500" y="571500"/>
            <a:ext cx="704697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err="1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Ejemplo</a:t>
            </a:r>
            <a:r>
              <a:rPr lang="en-US" sz="3000" b="1" i="0" u="none" strike="noStrike" cap="none" dirty="0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#1: </a:t>
            </a:r>
            <a:r>
              <a:rPr lang="en-US" sz="3000" b="1" i="0" u="none" strike="noStrike" cap="none" dirty="0" err="1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Integración</a:t>
            </a:r>
            <a:r>
              <a:rPr lang="en-US" sz="3000" b="1" i="0" u="none" strike="noStrike" cap="none" dirty="0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con </a:t>
            </a:r>
            <a:r>
              <a:rPr lang="en-US" sz="3000" b="1" i="0" u="none" strike="noStrike" cap="none" dirty="0" err="1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el</a:t>
            </a:r>
            <a:r>
              <a:rPr lang="en-US" sz="3000" b="1" i="0" u="none" strike="noStrike" cap="none" dirty="0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b="1" i="0" u="none" strike="noStrike" cap="none" dirty="0" err="1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Entorno</a:t>
            </a:r>
            <a:endParaRPr dirty="0"/>
          </a:p>
        </p:txBody>
      </p:sp>
      <p:sp>
        <p:nvSpPr>
          <p:cNvPr id="120" name="Google Shape;120;p15"/>
          <p:cNvSpPr/>
          <p:nvPr/>
        </p:nvSpPr>
        <p:spPr>
          <a:xfrm>
            <a:off x="761999" y="571500"/>
            <a:ext cx="45719" cy="62969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761999" y="1784509"/>
            <a:ext cx="5218177" cy="105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Con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el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lote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más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extenso,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este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diseño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maximiza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la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horizontalidad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para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ofrecer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una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conexión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ininterrumpida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con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el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entorno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natural y vistas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panorámicas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nuestros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exuberantes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jardines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22" name="Google Shape;122;p15"/>
          <p:cNvSpPr txBox="1"/>
          <p:nvPr/>
        </p:nvSpPr>
        <p:spPr>
          <a:xfrm>
            <a:off x="1038225" y="3237092"/>
            <a:ext cx="4905375" cy="3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70000"/>
              </a:lnSpc>
            </a:pPr>
            <a:r>
              <a:rPr lang="en-US" sz="1350" b="1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Lote: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9000 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Sq. 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ft </a:t>
            </a:r>
            <a:r>
              <a:rPr lang="es-CL" sz="1350" dirty="0">
                <a:solidFill>
                  <a:srgbClr val="4A5D5E"/>
                </a:solidFill>
                <a:latin typeface="Lato"/>
                <a:ea typeface="Lato"/>
                <a:cs typeface="Lato"/>
              </a:rPr>
              <a:t>(837 m²)</a:t>
            </a:r>
            <a:endParaRPr sz="1350" dirty="0">
              <a:solidFill>
                <a:srgbClr val="4A5D5E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1076325" y="3642797"/>
            <a:ext cx="4867275" cy="3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70000"/>
              </a:lnSpc>
            </a:pPr>
            <a:r>
              <a:rPr lang="en-US" sz="1350" b="1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Construcción</a:t>
            </a:r>
            <a:r>
              <a:rPr lang="en-US" sz="1350" b="1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1,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764</a:t>
            </a:r>
            <a:r>
              <a:rPr lang="en-US" sz="135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Sq. ft </a:t>
            </a:r>
            <a:r>
              <a:rPr lang="es-CL" sz="1350" dirty="0">
                <a:solidFill>
                  <a:srgbClr val="4A5D5E"/>
                </a:solidFill>
                <a:latin typeface="Lato"/>
                <a:ea typeface="Lato"/>
                <a:cs typeface="Lato"/>
              </a:rPr>
              <a:t>(164 m²</a:t>
            </a:r>
            <a:r>
              <a:rPr lang="es-CL" sz="1350" b="1" dirty="0">
                <a:solidFill>
                  <a:srgbClr val="4A5D5E"/>
                </a:solidFill>
                <a:latin typeface="Lato"/>
                <a:ea typeface="Lato"/>
                <a:cs typeface="Lato"/>
              </a:rPr>
              <a:t>)</a:t>
            </a:r>
            <a:endParaRPr sz="1350" b="1" dirty="0">
              <a:solidFill>
                <a:srgbClr val="4A5D5E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1095375" y="4085927"/>
            <a:ext cx="4848225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Habitaciones:</a:t>
            </a: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3</a:t>
            </a: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1057275" y="4491632"/>
            <a:ext cx="4886325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Baños:</a:t>
            </a: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2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1038225" y="4897338"/>
            <a:ext cx="4905375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Vista:</a:t>
            </a: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Garden View</a:t>
            </a:r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4CABEFF-C729-B346-70B9-FA5FE7DAB2D3}"/>
              </a:ext>
            </a:extLst>
          </p:cNvPr>
          <p:cNvSpPr txBox="1"/>
          <p:nvPr/>
        </p:nvSpPr>
        <p:spPr>
          <a:xfrm>
            <a:off x="761999" y="5601101"/>
            <a:ext cx="4093465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</a:rPr>
              <a:t>    $</a:t>
            </a:r>
            <a:r>
              <a:rPr lang="es-ES" sz="1600" b="1" dirty="0">
                <a:solidFill>
                  <a:schemeClr val="bg1"/>
                </a:solidFill>
              </a:rPr>
              <a:t>380.000,00</a:t>
            </a:r>
            <a:endParaRPr lang="es-CL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344019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3749724"/>
            <a:ext cx="1714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4155430"/>
            <a:ext cx="1905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561135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0" y="4966841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6"/>
          <p:cNvSpPr txBox="1"/>
          <p:nvPr/>
        </p:nvSpPr>
        <p:spPr>
          <a:xfrm>
            <a:off x="952500" y="571500"/>
            <a:ext cx="604266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err="1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Ejemplo</a:t>
            </a:r>
            <a:r>
              <a:rPr lang="en-US" sz="3000" b="1" i="0" u="none" strike="noStrike" cap="none" dirty="0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#2: El Refugio Elevado</a:t>
            </a:r>
            <a:endParaRPr dirty="0"/>
          </a:p>
        </p:txBody>
      </p:sp>
      <p:sp>
        <p:nvSpPr>
          <p:cNvPr id="142" name="Google Shape;142;p16"/>
          <p:cNvSpPr/>
          <p:nvPr/>
        </p:nvSpPr>
        <p:spPr>
          <a:xfrm>
            <a:off x="761999" y="571500"/>
            <a:ext cx="45719" cy="62969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716281" y="1810792"/>
            <a:ext cx="5181600" cy="87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Diseño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arquitectónico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optimizado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para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capturar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el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viento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fresco y la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amplitud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del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horizonte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posicionando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las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áreas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sociales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para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disfrutar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majestuosas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vistas al </a:t>
            </a:r>
            <a:r>
              <a:rPr lang="en-US" sz="1350" b="0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valle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de Costa Rica.</a:t>
            </a:r>
            <a:endParaRPr dirty="0"/>
          </a:p>
        </p:txBody>
      </p:sp>
      <p:sp>
        <p:nvSpPr>
          <p:cNvPr id="144" name="Google Shape;144;p16"/>
          <p:cNvSpPr txBox="1"/>
          <p:nvPr/>
        </p:nvSpPr>
        <p:spPr>
          <a:xfrm>
            <a:off x="1038225" y="3237092"/>
            <a:ext cx="4905375" cy="3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70000"/>
              </a:lnSpc>
            </a:pPr>
            <a:r>
              <a:rPr lang="en-US" sz="1350" b="1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Lote: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7,600 Sq. 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ft </a:t>
            </a:r>
            <a:r>
              <a:rPr lang="es-CL" sz="1350" dirty="0">
                <a:solidFill>
                  <a:srgbClr val="4A5D5E"/>
                </a:solidFill>
                <a:latin typeface="Lato"/>
                <a:ea typeface="Lato"/>
                <a:cs typeface="Lato"/>
              </a:rPr>
              <a:t>(706 m²)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  </a:t>
            </a:r>
            <a:endParaRPr sz="1350" dirty="0">
              <a:solidFill>
                <a:srgbClr val="4A5D5E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1076325" y="3642797"/>
            <a:ext cx="4867275" cy="3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70000"/>
              </a:lnSpc>
            </a:pPr>
            <a:r>
              <a:rPr lang="en-US" sz="1350" b="1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Construcción</a:t>
            </a:r>
            <a:r>
              <a:rPr lang="en-US" sz="1350" b="1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1,800 Sq. ft </a:t>
            </a:r>
            <a:r>
              <a:rPr lang="es-CL" sz="1350" dirty="0">
                <a:solidFill>
                  <a:srgbClr val="4A5D5E"/>
                </a:solidFill>
                <a:latin typeface="Lato"/>
                <a:ea typeface="Lato"/>
                <a:cs typeface="Lato"/>
              </a:rPr>
              <a:t>(167 m²)</a:t>
            </a:r>
            <a:endParaRPr sz="1350" dirty="0">
              <a:solidFill>
                <a:srgbClr val="4A5D5E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1095375" y="4085927"/>
            <a:ext cx="4848225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Habitaciones:</a:t>
            </a: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3</a:t>
            </a:r>
            <a:endParaRPr/>
          </a:p>
        </p:txBody>
      </p:sp>
      <p:sp>
        <p:nvSpPr>
          <p:cNvPr id="147" name="Google Shape;147;p16"/>
          <p:cNvSpPr txBox="1"/>
          <p:nvPr/>
        </p:nvSpPr>
        <p:spPr>
          <a:xfrm>
            <a:off x="1057275" y="4491632"/>
            <a:ext cx="4886325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Baños:</a:t>
            </a: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2.5</a:t>
            </a:r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1057275" y="4897338"/>
            <a:ext cx="4886325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Vista:</a:t>
            </a: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Valley View</a:t>
            </a:r>
            <a:endParaRPr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2D5E04-00DF-7C3D-D13D-310A9C8885A8}"/>
              </a:ext>
            </a:extLst>
          </p:cNvPr>
          <p:cNvSpPr txBox="1"/>
          <p:nvPr/>
        </p:nvSpPr>
        <p:spPr>
          <a:xfrm>
            <a:off x="761999" y="5601100"/>
            <a:ext cx="4130041" cy="3662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</a:rPr>
              <a:t>    $</a:t>
            </a:r>
            <a:r>
              <a:rPr lang="es-ES" sz="1600" b="1" dirty="0">
                <a:solidFill>
                  <a:schemeClr val="bg1"/>
                </a:solidFill>
              </a:rPr>
              <a:t>418.000,00</a:t>
            </a:r>
            <a:endParaRPr lang="es-CL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999482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3405187"/>
            <a:ext cx="1714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3810892"/>
            <a:ext cx="1905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216598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0" y="4622303"/>
            <a:ext cx="1714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952500" y="571500"/>
            <a:ext cx="52406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Ejemplo #3: Escape Costero</a:t>
            </a:r>
            <a:endParaRPr/>
          </a:p>
        </p:txBody>
      </p:sp>
      <p:sp>
        <p:nvSpPr>
          <p:cNvPr id="163" name="Google Shape;163;p17"/>
          <p:cNvSpPr/>
          <p:nvPr/>
        </p:nvSpPr>
        <p:spPr>
          <a:xfrm>
            <a:off x="761999" y="571499"/>
            <a:ext cx="45719" cy="684163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762000" y="1693812"/>
            <a:ext cx="5181600" cy="87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Destilando la esencia de un retiro tropical, este hogar frente al mar borra la línea entre el lujo interior y la belleza del Pacífico, ofreciendo una experiencia inmersiva.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1038225" y="2892555"/>
            <a:ext cx="4905375" cy="3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70000"/>
              </a:lnSpc>
            </a:pPr>
            <a:r>
              <a:rPr lang="en-US" sz="1350" b="1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Lote: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9,000 Sq. ft </a:t>
            </a:r>
            <a:r>
              <a:rPr lang="es-CL" sz="1350" dirty="0">
                <a:solidFill>
                  <a:srgbClr val="4A5D5E"/>
                </a:solidFill>
                <a:latin typeface="Lato"/>
                <a:ea typeface="Lato"/>
                <a:cs typeface="Lato"/>
              </a:rPr>
              <a:t>(836 m²)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endParaRPr sz="1350" dirty="0">
              <a:solidFill>
                <a:srgbClr val="4A5D5E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1076325" y="3298260"/>
            <a:ext cx="4867275" cy="3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70000"/>
              </a:lnSpc>
            </a:pPr>
            <a:r>
              <a:rPr lang="en-US" sz="1350" b="1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Construcción</a:t>
            </a:r>
            <a:r>
              <a:rPr lang="en-US" sz="1350" b="1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1,764 Sq. 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ft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s-CL" sz="1350" dirty="0">
                <a:solidFill>
                  <a:srgbClr val="4A5D5E"/>
                </a:solidFill>
                <a:latin typeface="Lato"/>
                <a:ea typeface="Lato"/>
                <a:cs typeface="Lato"/>
              </a:rPr>
              <a:t>(164 m²)</a:t>
            </a:r>
            <a:endParaRPr sz="1350" dirty="0">
              <a:solidFill>
                <a:srgbClr val="4A5D5E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1095375" y="3741390"/>
            <a:ext cx="4848225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Habitaciones:</a:t>
            </a: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3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1057275" y="4147095"/>
            <a:ext cx="4886325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Baños:</a:t>
            </a: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2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1076325" y="4552801"/>
            <a:ext cx="4867275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Vista:</a:t>
            </a: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Ocean View</a:t>
            </a:r>
            <a:endParaRPr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3FC675D-8922-412A-6BC4-2500E7640A43}"/>
              </a:ext>
            </a:extLst>
          </p:cNvPr>
          <p:cNvSpPr txBox="1"/>
          <p:nvPr/>
        </p:nvSpPr>
        <p:spPr>
          <a:xfrm>
            <a:off x="761999" y="5601100"/>
            <a:ext cx="4276345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</a:rPr>
              <a:t>    $</a:t>
            </a:r>
            <a:r>
              <a:rPr lang="es-ES" sz="1600" b="1" dirty="0">
                <a:solidFill>
                  <a:schemeClr val="bg1"/>
                </a:solidFill>
              </a:rPr>
              <a:t>440.000,00</a:t>
            </a:r>
            <a:endParaRPr lang="es-CL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2985194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390900"/>
            <a:ext cx="1714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3796605"/>
            <a:ext cx="1905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4202310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608016"/>
            <a:ext cx="1714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8"/>
          <p:cNvSpPr txBox="1"/>
          <p:nvPr/>
        </p:nvSpPr>
        <p:spPr>
          <a:xfrm>
            <a:off x="952500" y="571500"/>
            <a:ext cx="52406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Ejemplo #4: Lujo de Autor</a:t>
            </a:r>
            <a:endParaRPr/>
          </a:p>
        </p:txBody>
      </p:sp>
      <p:sp>
        <p:nvSpPr>
          <p:cNvPr id="185" name="Google Shape;185;p18"/>
          <p:cNvSpPr/>
          <p:nvPr/>
        </p:nvSpPr>
        <p:spPr>
          <a:xfrm>
            <a:off x="761999" y="571500"/>
            <a:ext cx="45719" cy="67657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8"/>
          <p:cNvSpPr txBox="1"/>
          <p:nvPr/>
        </p:nvSpPr>
        <p:spPr>
          <a:xfrm>
            <a:off x="762000" y="1679525"/>
            <a:ext cx="5181600" cy="87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Nuestra propuesta de mayor metraje en esta selección. Espacios amplios, diseño abierto y conectividad total hacia las terrazas para disfrutar de las inigualables vistas oceánicas.</a:t>
            </a:r>
            <a:endParaRPr/>
          </a:p>
        </p:txBody>
      </p:sp>
      <p:sp>
        <p:nvSpPr>
          <p:cNvPr id="187" name="Google Shape;187;p18"/>
          <p:cNvSpPr txBox="1"/>
          <p:nvPr/>
        </p:nvSpPr>
        <p:spPr>
          <a:xfrm>
            <a:off x="1038225" y="2878267"/>
            <a:ext cx="4905375" cy="3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70000"/>
              </a:lnSpc>
            </a:pPr>
            <a:r>
              <a:rPr lang="en-US" sz="1350" b="1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Lote: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9,700 Sq. 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ft  </a:t>
            </a:r>
            <a:r>
              <a:rPr lang="es-CL" sz="1350" dirty="0">
                <a:solidFill>
                  <a:srgbClr val="4A5D5E"/>
                </a:solidFill>
                <a:latin typeface="Lato"/>
                <a:ea typeface="Lato"/>
                <a:cs typeface="Lato"/>
              </a:rPr>
              <a:t>(901 m²)</a:t>
            </a:r>
            <a:endParaRPr sz="1350" dirty="0">
              <a:solidFill>
                <a:srgbClr val="4A5D5E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88" name="Google Shape;188;p18"/>
          <p:cNvSpPr txBox="1"/>
          <p:nvPr/>
        </p:nvSpPr>
        <p:spPr>
          <a:xfrm>
            <a:off x="1076325" y="3283973"/>
            <a:ext cx="4867275" cy="3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70000"/>
              </a:lnSpc>
            </a:pPr>
            <a:r>
              <a:rPr lang="en-US" sz="1350" b="1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Construcción</a:t>
            </a:r>
            <a:r>
              <a:rPr lang="en-US" sz="1350" b="1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1,900 Sq</a:t>
            </a:r>
            <a:r>
              <a:rPr lang="en-US" sz="135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ft  </a:t>
            </a:r>
            <a:r>
              <a:rPr lang="es-CL" sz="1350" dirty="0">
                <a:solidFill>
                  <a:srgbClr val="4A5D5E"/>
                </a:solidFill>
                <a:latin typeface="Lato"/>
                <a:ea typeface="Lato"/>
                <a:cs typeface="Lato"/>
              </a:rPr>
              <a:t>(177 m²)</a:t>
            </a:r>
            <a:endParaRPr sz="1350" dirty="0">
              <a:solidFill>
                <a:srgbClr val="4A5D5E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89" name="Google Shape;189;p18"/>
          <p:cNvSpPr txBox="1"/>
          <p:nvPr/>
        </p:nvSpPr>
        <p:spPr>
          <a:xfrm>
            <a:off x="1095375" y="3696218"/>
            <a:ext cx="4848225" cy="353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Habitaciones</a:t>
            </a:r>
            <a:r>
              <a:rPr lang="en-US" sz="1350" b="1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dirty="0"/>
          </a:p>
        </p:txBody>
      </p:sp>
      <p:sp>
        <p:nvSpPr>
          <p:cNvPr id="190" name="Google Shape;190;p18"/>
          <p:cNvSpPr txBox="1"/>
          <p:nvPr/>
        </p:nvSpPr>
        <p:spPr>
          <a:xfrm>
            <a:off x="1057275" y="4101924"/>
            <a:ext cx="4886325" cy="353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Baños:</a:t>
            </a:r>
            <a:r>
              <a:rPr lang="en-US" sz="1350" b="0" i="0" u="none" strike="noStrike" cap="none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350" dirty="0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dirty="0"/>
          </a:p>
        </p:txBody>
      </p:sp>
      <p:sp>
        <p:nvSpPr>
          <p:cNvPr id="191" name="Google Shape;191;p18"/>
          <p:cNvSpPr txBox="1"/>
          <p:nvPr/>
        </p:nvSpPr>
        <p:spPr>
          <a:xfrm>
            <a:off x="1076325" y="4538513"/>
            <a:ext cx="4867275" cy="29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Vista:</a:t>
            </a:r>
            <a:r>
              <a:rPr lang="en-US" sz="1350" b="0" i="0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 Ocean View</a:t>
            </a:r>
            <a:endParaRPr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2D615B9-1C4E-42D1-9390-613ECE4A29B6}"/>
              </a:ext>
            </a:extLst>
          </p:cNvPr>
          <p:cNvSpPr txBox="1"/>
          <p:nvPr/>
        </p:nvSpPr>
        <p:spPr>
          <a:xfrm>
            <a:off x="761999" y="5601100"/>
            <a:ext cx="4276345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</a:rPr>
              <a:t>    $</a:t>
            </a:r>
            <a:r>
              <a:rPr lang="es-ES" sz="1600" b="1" dirty="0">
                <a:solidFill>
                  <a:schemeClr val="bg1"/>
                </a:solidFill>
              </a:rPr>
              <a:t>478.000,00</a:t>
            </a:r>
            <a:endParaRPr lang="es-CL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9"/>
          <p:cNvSpPr/>
          <p:nvPr/>
        </p:nvSpPr>
        <p:spPr>
          <a:xfrm>
            <a:off x="571500" y="2100411"/>
            <a:ext cx="11049000" cy="313536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9" name="Google Shape;199;p19"/>
          <p:cNvGraphicFramePr/>
          <p:nvPr>
            <p:extLst>
              <p:ext uri="{D42A27DB-BD31-4B8C-83A1-F6EECF244321}">
                <p14:modId xmlns:p14="http://schemas.microsoft.com/office/powerpoint/2010/main" val="37642282"/>
              </p:ext>
            </p:extLst>
          </p:nvPr>
        </p:nvGraphicFramePr>
        <p:xfrm>
          <a:off x="571499" y="2093976"/>
          <a:ext cx="11049000" cy="31417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9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3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6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349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 dirty="0">
                          <a:solidFill>
                            <a:schemeClr val="bg1"/>
                          </a:solidFill>
                          <a:sym typeface="Lato"/>
                        </a:rPr>
                        <a:t>Modelo </a:t>
                      </a:r>
                      <a:r>
                        <a:rPr lang="en-US" sz="1400" b="0" u="none" strike="noStrike" cap="none" dirty="0" err="1">
                          <a:solidFill>
                            <a:schemeClr val="bg1"/>
                          </a:solidFill>
                          <a:sym typeface="Lato"/>
                        </a:rPr>
                        <a:t>Propuesto</a:t>
                      </a:r>
                      <a:endParaRPr sz="2000" dirty="0"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 dirty="0" err="1">
                          <a:solidFill>
                            <a:schemeClr val="bg1"/>
                          </a:solidFill>
                          <a:sym typeface="Lato"/>
                        </a:rPr>
                        <a:t>Terreno</a:t>
                      </a:r>
                      <a:r>
                        <a:rPr lang="en-US" sz="1400" b="0" u="none" strike="noStrike" cap="none" dirty="0">
                          <a:solidFill>
                            <a:schemeClr val="bg1"/>
                          </a:solidFill>
                          <a:sym typeface="Lato"/>
                        </a:rPr>
                        <a:t> (Sq. ft)</a:t>
                      </a:r>
                      <a:endParaRPr sz="2000" dirty="0"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 dirty="0" err="1">
                          <a:solidFill>
                            <a:schemeClr val="bg1"/>
                          </a:solidFill>
                          <a:sym typeface="Lato"/>
                        </a:rPr>
                        <a:t>Construcción</a:t>
                      </a:r>
                      <a:r>
                        <a:rPr lang="en-US" sz="1400" b="0" u="none" strike="noStrike" cap="none" dirty="0">
                          <a:solidFill>
                            <a:schemeClr val="bg1"/>
                          </a:solidFill>
                          <a:sym typeface="Lato"/>
                        </a:rPr>
                        <a:t> (Sq. ft)</a:t>
                      </a:r>
                      <a:endParaRPr sz="2000" dirty="0"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 dirty="0" err="1">
                          <a:solidFill>
                            <a:schemeClr val="bg1"/>
                          </a:solidFill>
                          <a:sym typeface="Lato"/>
                        </a:rPr>
                        <a:t>Habitaciones</a:t>
                      </a:r>
                      <a:endParaRPr sz="2000" dirty="0"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 dirty="0">
                          <a:solidFill>
                            <a:schemeClr val="bg1"/>
                          </a:solidFill>
                          <a:sym typeface="Lato"/>
                        </a:rPr>
                        <a:t>Vistas</a:t>
                      </a:r>
                      <a:endParaRPr sz="2000" dirty="0"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 dirty="0" err="1">
                          <a:solidFill>
                            <a:schemeClr val="bg1"/>
                          </a:solidFill>
                          <a:sym typeface="Lato"/>
                        </a:rPr>
                        <a:t>Inversión</a:t>
                      </a:r>
                      <a:r>
                        <a:rPr lang="en-US" sz="1400" b="0" u="none" strike="noStrike" cap="none" dirty="0">
                          <a:solidFill>
                            <a:schemeClr val="bg1"/>
                          </a:solidFill>
                          <a:sym typeface="Lato"/>
                        </a:rPr>
                        <a:t> (USD)</a:t>
                      </a:r>
                      <a:endParaRPr sz="2000" dirty="0">
                        <a:solidFill>
                          <a:schemeClr val="bg1"/>
                        </a:solidFill>
                      </a:endParaRPr>
                    </a:p>
                  </a:txBody>
                  <a:tcPr marL="63500" marR="63500" marT="25400" marB="2540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u="none" strike="noStrike" cap="none" dirty="0" err="1">
                          <a:solidFill>
                            <a:srgbClr val="4A5D5E"/>
                          </a:solidFill>
                          <a:sym typeface="Lato"/>
                        </a:rPr>
                        <a:t>Ejemplo</a:t>
                      </a:r>
                      <a:r>
                        <a:rPr lang="en-US" sz="1350" b="1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 1</a:t>
                      </a: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 </a:t>
                      </a:r>
                      <a:endParaRPr dirty="0"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 9000 </a:t>
                      </a:r>
                      <a:r>
                        <a:rPr lang="es-CL" sz="1350" b="0" u="none" strike="noStrike" cap="none" dirty="0">
                          <a:solidFill>
                            <a:srgbClr val="4A5D5E"/>
                          </a:solidFill>
                          <a:sym typeface="Arial"/>
                        </a:rPr>
                        <a:t>(837 m²)</a:t>
                      </a:r>
                      <a:endParaRPr sz="1350" b="0" i="0" u="none" strike="noStrike" cap="none" dirty="0">
                        <a:solidFill>
                          <a:srgbClr val="4A5D5E"/>
                        </a:solidFill>
                        <a:latin typeface="Lato"/>
                        <a:ea typeface="Lato"/>
                        <a:cs typeface="Lato"/>
                        <a:sym typeface="Arial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1,764 </a:t>
                      </a:r>
                      <a:r>
                        <a:rPr lang="es-CL" sz="1350" b="0" u="none" strike="noStrike" cap="none" dirty="0">
                          <a:solidFill>
                            <a:srgbClr val="4A5D5E"/>
                          </a:solidFill>
                          <a:sym typeface="Arial"/>
                        </a:rPr>
                        <a:t>(164 m²)</a:t>
                      </a:r>
                      <a:endParaRPr sz="1350" b="0" i="0" u="none" strike="noStrike" cap="none" dirty="0">
                        <a:solidFill>
                          <a:srgbClr val="4A5D5E"/>
                        </a:solidFill>
                        <a:latin typeface="Lato"/>
                        <a:ea typeface="Lato"/>
                        <a:cs typeface="Lato"/>
                        <a:sym typeface="Arial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>
                          <a:solidFill>
                            <a:srgbClr val="4A5D5E"/>
                          </a:solidFill>
                          <a:sym typeface="Lato"/>
                        </a:rPr>
                        <a:t>3 Hab / 2 Baños</a:t>
                      </a:r>
                      <a:endParaRPr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>
                          <a:solidFill>
                            <a:srgbClr val="4A5D5E"/>
                          </a:solidFill>
                          <a:sym typeface="Lato"/>
                        </a:rPr>
                        <a:t>Jardín</a:t>
                      </a:r>
                      <a:endParaRPr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$380,000</a:t>
                      </a:r>
                      <a:endParaRPr dirty="0"/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u="none" strike="noStrike" cap="none">
                          <a:solidFill>
                            <a:srgbClr val="4A5D5E"/>
                          </a:solidFill>
                          <a:sym typeface="Lato"/>
                        </a:rPr>
                        <a:t>Ejemplo 2</a:t>
                      </a:r>
                      <a:r>
                        <a:rPr lang="en-US" sz="1350" b="0" u="none" strike="noStrike" cap="none">
                          <a:solidFill>
                            <a:srgbClr val="4A5D5E"/>
                          </a:solidFill>
                          <a:sym typeface="Lato"/>
                        </a:rPr>
                        <a:t> </a:t>
                      </a:r>
                      <a:endParaRPr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7,600 </a:t>
                      </a:r>
                      <a:r>
                        <a:rPr lang="es-CL" sz="1350" b="0" u="none" strike="noStrike" cap="none" dirty="0">
                          <a:solidFill>
                            <a:srgbClr val="4A5D5E"/>
                          </a:solidFill>
                          <a:sym typeface="Arial"/>
                        </a:rPr>
                        <a:t>(706 m²)</a:t>
                      </a:r>
                      <a:endParaRPr sz="1350" b="0" i="0" u="none" strike="noStrike" cap="none" dirty="0">
                        <a:solidFill>
                          <a:srgbClr val="4A5D5E"/>
                        </a:solidFill>
                        <a:latin typeface="Lato"/>
                        <a:ea typeface="Lato"/>
                        <a:cs typeface="Lato"/>
                        <a:sym typeface="Arial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1,800 </a:t>
                      </a:r>
                      <a:r>
                        <a:rPr lang="es-CL" sz="1350" b="0" u="none" strike="noStrike" cap="none" dirty="0">
                          <a:solidFill>
                            <a:srgbClr val="4A5D5E"/>
                          </a:solidFill>
                          <a:sym typeface="Arial"/>
                        </a:rPr>
                        <a:t>(167 m²)</a:t>
                      </a:r>
                      <a:endParaRPr sz="1350" b="0" i="0" u="none" strike="noStrike" cap="none" dirty="0">
                        <a:solidFill>
                          <a:srgbClr val="4A5D5E"/>
                        </a:solidFill>
                        <a:latin typeface="Lato"/>
                        <a:ea typeface="Lato"/>
                        <a:cs typeface="Lato"/>
                        <a:sym typeface="Arial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>
                          <a:solidFill>
                            <a:srgbClr val="4A5D5E"/>
                          </a:solidFill>
                          <a:sym typeface="Lato"/>
                        </a:rPr>
                        <a:t>3 Hab / 2.5 Baños</a:t>
                      </a:r>
                      <a:endParaRPr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>
                          <a:solidFill>
                            <a:srgbClr val="4A5D5E"/>
                          </a:solidFill>
                          <a:sym typeface="Lato"/>
                        </a:rPr>
                        <a:t>Valle</a:t>
                      </a:r>
                      <a:endParaRPr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$418,000</a:t>
                      </a:r>
                      <a:endParaRPr dirty="0"/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350" b="1" u="none" strike="noStrike" cap="none" dirty="0" err="1">
                          <a:solidFill>
                            <a:srgbClr val="4A5D5E"/>
                          </a:solidFill>
                          <a:sym typeface="Lato"/>
                        </a:rPr>
                        <a:t>Ejemplo</a:t>
                      </a:r>
                      <a:r>
                        <a:rPr lang="en-US" sz="1350" b="1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 3 </a:t>
                      </a:r>
                      <a:endParaRPr sz="1350" b="1" i="0" u="none" strike="noStrike" cap="none" dirty="0">
                        <a:solidFill>
                          <a:srgbClr val="4A5D5E"/>
                        </a:solidFill>
                        <a:latin typeface="Lato"/>
                        <a:ea typeface="Lato"/>
                        <a:cs typeface="Lato"/>
                        <a:sym typeface="Arial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9,000 </a:t>
                      </a:r>
                      <a:r>
                        <a:rPr lang="es-CL" sz="1350" b="0" u="none" strike="noStrike" cap="none" dirty="0">
                          <a:solidFill>
                            <a:srgbClr val="4A5D5E"/>
                          </a:solidFill>
                          <a:sym typeface="Arial"/>
                        </a:rPr>
                        <a:t>(836 m²)</a:t>
                      </a:r>
                      <a:endParaRPr sz="1350" b="0" i="0" u="none" strike="noStrike" cap="none" dirty="0">
                        <a:solidFill>
                          <a:srgbClr val="4A5D5E"/>
                        </a:solidFill>
                        <a:latin typeface="Lato"/>
                        <a:ea typeface="Lato"/>
                        <a:cs typeface="Lato"/>
                        <a:sym typeface="Arial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1,764 </a:t>
                      </a:r>
                      <a:r>
                        <a:rPr lang="es-CL" sz="1350" b="0" u="none" strike="noStrike" cap="none" dirty="0">
                          <a:solidFill>
                            <a:srgbClr val="4A5D5E"/>
                          </a:solidFill>
                          <a:sym typeface="Arial"/>
                        </a:rPr>
                        <a:t>(164 m²)</a:t>
                      </a:r>
                      <a:endParaRPr sz="1350" b="0" i="0" u="none" strike="noStrike" cap="none" dirty="0">
                        <a:solidFill>
                          <a:srgbClr val="4A5D5E"/>
                        </a:solidFill>
                        <a:latin typeface="Lato"/>
                        <a:ea typeface="Lato"/>
                        <a:cs typeface="Lato"/>
                        <a:sym typeface="Arial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>
                          <a:solidFill>
                            <a:srgbClr val="4A5D5E"/>
                          </a:solidFill>
                          <a:sym typeface="Lato"/>
                        </a:rPr>
                        <a:t>3 Hab / 2 Baños</a:t>
                      </a:r>
                      <a:endParaRPr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>
                          <a:solidFill>
                            <a:srgbClr val="4A5D5E"/>
                          </a:solidFill>
                          <a:sym typeface="Lato"/>
                        </a:rPr>
                        <a:t>Océano</a:t>
                      </a:r>
                      <a:endParaRPr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$440.000</a:t>
                      </a:r>
                      <a:endParaRPr dirty="0"/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7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u="none" strike="noStrike" cap="none" dirty="0" err="1">
                          <a:solidFill>
                            <a:srgbClr val="4A5D5E"/>
                          </a:solidFill>
                          <a:sym typeface="Lato"/>
                        </a:rPr>
                        <a:t>Ejemplo</a:t>
                      </a:r>
                      <a:r>
                        <a:rPr lang="en-US" sz="1350" b="1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 4</a:t>
                      </a: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 </a:t>
                      </a:r>
                      <a:endParaRPr dirty="0"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9,700 </a:t>
                      </a:r>
                      <a:r>
                        <a:rPr lang="es-CL" sz="1350" b="0" u="none" strike="noStrike" cap="none" dirty="0">
                          <a:solidFill>
                            <a:srgbClr val="4A5D5E"/>
                          </a:solidFill>
                          <a:sym typeface="Arial"/>
                        </a:rPr>
                        <a:t>(901 m²)</a:t>
                      </a:r>
                      <a:endParaRPr sz="1350" b="0" i="0" u="none" strike="noStrike" cap="none" dirty="0">
                        <a:solidFill>
                          <a:srgbClr val="4A5D5E"/>
                        </a:solidFill>
                        <a:latin typeface="Lato"/>
                        <a:ea typeface="Lato"/>
                        <a:cs typeface="Lato"/>
                        <a:sym typeface="Arial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1,900 </a:t>
                      </a:r>
                      <a:r>
                        <a:rPr lang="es-CL" sz="1350" b="0" u="none" strike="noStrike" cap="none" dirty="0">
                          <a:solidFill>
                            <a:srgbClr val="4A5D5E"/>
                          </a:solidFill>
                          <a:sym typeface="Arial"/>
                        </a:rPr>
                        <a:t>(177 m²)</a:t>
                      </a:r>
                      <a:endParaRPr sz="1350" b="0" i="0" u="none" strike="noStrike" cap="none" dirty="0">
                        <a:solidFill>
                          <a:srgbClr val="4A5D5E"/>
                        </a:solidFill>
                        <a:latin typeface="Lato"/>
                        <a:ea typeface="Lato"/>
                        <a:cs typeface="Lato"/>
                        <a:sym typeface="Arial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4 Hab / 3 Baños</a:t>
                      </a:r>
                      <a:endParaRPr dirty="0"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>
                          <a:solidFill>
                            <a:srgbClr val="4A5D5E"/>
                          </a:solidFill>
                          <a:sym typeface="Lato"/>
                        </a:rPr>
                        <a:t>Océano</a:t>
                      </a:r>
                      <a:endParaRPr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u="none" strike="noStrike" cap="none" dirty="0">
                          <a:solidFill>
                            <a:srgbClr val="4A5D5E"/>
                          </a:solidFill>
                          <a:sym typeface="Lato"/>
                        </a:rPr>
                        <a:t>$478,000</a:t>
                      </a:r>
                      <a:endParaRPr dirty="0"/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0" name="Google Shape;200;p19"/>
          <p:cNvSpPr txBox="1"/>
          <p:nvPr/>
        </p:nvSpPr>
        <p:spPr>
          <a:xfrm>
            <a:off x="762000" y="571500"/>
            <a:ext cx="1140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Ejemplos de</a:t>
            </a:r>
            <a:r>
              <a:rPr lang="en-US" sz="3000" b="1" i="0" u="none" strike="noStrike" cap="none">
                <a:solidFill>
                  <a:srgbClr val="1B3B3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Inversión y Modelos</a:t>
            </a:r>
            <a:endParaRPr/>
          </a:p>
        </p:txBody>
      </p:sp>
      <p:sp>
        <p:nvSpPr>
          <p:cNvPr id="201" name="Google Shape;201;p19"/>
          <p:cNvSpPr/>
          <p:nvPr/>
        </p:nvSpPr>
        <p:spPr>
          <a:xfrm>
            <a:off x="571499" y="571500"/>
            <a:ext cx="45719" cy="63356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9"/>
          <p:cNvSpPr txBox="1"/>
          <p:nvPr/>
        </p:nvSpPr>
        <p:spPr>
          <a:xfrm>
            <a:off x="571500" y="5426273"/>
            <a:ext cx="11049000" cy="22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1" u="none" strike="noStrike" cap="none">
                <a:solidFill>
                  <a:srgbClr val="4A5D5E"/>
                </a:solidFill>
                <a:latin typeface="Lato"/>
                <a:ea typeface="Lato"/>
                <a:cs typeface="Lato"/>
                <a:sym typeface="Lato"/>
              </a:rPr>
              <a:t>* Inventario sujeto a disponibilidad. Propiedades desde $330,000 USD.</a:t>
            </a:r>
            <a:endParaRPr/>
          </a:p>
        </p:txBody>
      </p:sp>
      <p:sp>
        <p:nvSpPr>
          <p:cNvPr id="203" name="Google Shape;203;p19"/>
          <p:cNvSpPr/>
          <p:nvPr/>
        </p:nvSpPr>
        <p:spPr>
          <a:xfrm>
            <a:off x="571500" y="3299519"/>
            <a:ext cx="2194917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2766417" y="3299519"/>
            <a:ext cx="1804541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9"/>
          <p:cNvSpPr/>
          <p:nvPr/>
        </p:nvSpPr>
        <p:spPr>
          <a:xfrm>
            <a:off x="4570958" y="3299519"/>
            <a:ext cx="2363837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6934795" y="3299519"/>
            <a:ext cx="1846659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8781454" y="3299519"/>
            <a:ext cx="1055191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9"/>
          <p:cNvSpPr/>
          <p:nvPr/>
        </p:nvSpPr>
        <p:spPr>
          <a:xfrm>
            <a:off x="9836646" y="3299519"/>
            <a:ext cx="1783853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9"/>
          <p:cNvSpPr/>
          <p:nvPr/>
        </p:nvSpPr>
        <p:spPr>
          <a:xfrm>
            <a:off x="571500" y="3943350"/>
            <a:ext cx="2194917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2766417" y="3943350"/>
            <a:ext cx="1804541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9"/>
          <p:cNvSpPr/>
          <p:nvPr/>
        </p:nvSpPr>
        <p:spPr>
          <a:xfrm>
            <a:off x="4570958" y="3943350"/>
            <a:ext cx="2363837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9"/>
          <p:cNvSpPr/>
          <p:nvPr/>
        </p:nvSpPr>
        <p:spPr>
          <a:xfrm>
            <a:off x="6934795" y="3943350"/>
            <a:ext cx="1846659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8781454" y="3943350"/>
            <a:ext cx="1055191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9"/>
          <p:cNvSpPr/>
          <p:nvPr/>
        </p:nvSpPr>
        <p:spPr>
          <a:xfrm>
            <a:off x="9836646" y="3943350"/>
            <a:ext cx="1783853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9"/>
          <p:cNvSpPr/>
          <p:nvPr/>
        </p:nvSpPr>
        <p:spPr>
          <a:xfrm>
            <a:off x="571500" y="4587180"/>
            <a:ext cx="2194917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2766417" y="4587180"/>
            <a:ext cx="1804541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4570958" y="4587180"/>
            <a:ext cx="2363837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9"/>
          <p:cNvSpPr/>
          <p:nvPr/>
        </p:nvSpPr>
        <p:spPr>
          <a:xfrm>
            <a:off x="6934795" y="4587180"/>
            <a:ext cx="1846659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9"/>
          <p:cNvSpPr/>
          <p:nvPr/>
        </p:nvSpPr>
        <p:spPr>
          <a:xfrm>
            <a:off x="8781454" y="4587180"/>
            <a:ext cx="1055191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9"/>
          <p:cNvSpPr/>
          <p:nvPr/>
        </p:nvSpPr>
        <p:spPr>
          <a:xfrm>
            <a:off x="9836646" y="4587180"/>
            <a:ext cx="1783853" cy="9525"/>
          </a:xfrm>
          <a:prstGeom prst="rect">
            <a:avLst/>
          </a:prstGeom>
          <a:solidFill>
            <a:srgbClr val="E8EC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 descr="image.png"/>
          <p:cNvPicPr preferRelativeResize="0"/>
          <p:nvPr/>
        </p:nvPicPr>
        <p:blipFill rotWithShape="1">
          <a:blip r:embed="rId4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1332226"/>
            <a:ext cx="12192000" cy="4193547"/>
          </a:xfrm>
          <a:prstGeom prst="rect">
            <a:avLst/>
          </a:prstGeom>
          <a:solidFill>
            <a:srgbClr val="5E7F23"/>
          </a:solidFill>
          <a:ln>
            <a:noFill/>
          </a:ln>
        </p:spPr>
      </p:pic>
      <p:sp>
        <p:nvSpPr>
          <p:cNvPr id="227" name="Google Shape;227;p20"/>
          <p:cNvSpPr txBox="1"/>
          <p:nvPr/>
        </p:nvSpPr>
        <p:spPr>
          <a:xfrm>
            <a:off x="495300" y="2036415"/>
            <a:ext cx="11201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Hagamos</a:t>
            </a:r>
            <a:r>
              <a:rPr lang="en-US" sz="3600" b="1" i="0" u="none" strike="noStrike" cap="none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b="1" i="0" u="none" strike="noStrike" cap="none" dirty="0" err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realidad</a:t>
            </a:r>
            <a:r>
              <a:rPr lang="en-US" sz="3600" b="1" i="0" u="none" strike="noStrike" cap="none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b="1" i="0" u="none" strike="noStrike" cap="none" dirty="0" err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su</a:t>
            </a:r>
            <a:r>
              <a:rPr lang="en-US" sz="3600" b="1" i="0" u="none" strike="noStrike" cap="none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b="1" i="0" u="none" strike="noStrike" cap="none" dirty="0" err="1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visión</a:t>
            </a:r>
            <a:endParaRPr dirty="0"/>
          </a:p>
        </p:txBody>
      </p:sp>
      <p:sp>
        <p:nvSpPr>
          <p:cNvPr id="228" name="Google Shape;228;p20"/>
          <p:cNvSpPr/>
          <p:nvPr/>
        </p:nvSpPr>
        <p:spPr>
          <a:xfrm>
            <a:off x="4895850" y="3592710"/>
            <a:ext cx="2400300" cy="466725"/>
          </a:xfrm>
          <a:prstGeom prst="roundRect">
            <a:avLst>
              <a:gd name="adj" fmla="val 8163"/>
            </a:avLst>
          </a:prstGeom>
          <a:solidFill>
            <a:srgbClr val="D4AF3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0"/>
          <p:cNvSpPr txBox="1"/>
          <p:nvPr/>
        </p:nvSpPr>
        <p:spPr>
          <a:xfrm>
            <a:off x="5276850" y="3735585"/>
            <a:ext cx="1638300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1B3B36"/>
                </a:solidFill>
                <a:latin typeface="Lato"/>
                <a:ea typeface="Lato"/>
                <a:cs typeface="Lato"/>
                <a:sym typeface="Lato"/>
              </a:rPr>
              <a:t>CONTACTAR AHORA</a:t>
            </a:r>
            <a:endParaRPr/>
          </a:p>
        </p:txBody>
      </p:sp>
      <p:sp>
        <p:nvSpPr>
          <p:cNvPr id="230" name="Google Shape;230;p20"/>
          <p:cNvSpPr txBox="1"/>
          <p:nvPr/>
        </p:nvSpPr>
        <p:spPr>
          <a:xfrm>
            <a:off x="1993011" y="4630935"/>
            <a:ext cx="8924925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 1-800-870-1891  +506 8876 9931  +569 44522340</a:t>
            </a:r>
            <a:endParaRPr dirty="0"/>
          </a:p>
        </p:txBody>
      </p:sp>
      <p:pic>
        <p:nvPicPr>
          <p:cNvPr id="231" name="Google Shape;231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51198" y="4649985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0"/>
          <p:cNvSpPr txBox="1"/>
          <p:nvPr/>
        </p:nvSpPr>
        <p:spPr>
          <a:xfrm>
            <a:off x="762000" y="2855565"/>
            <a:ext cx="10668000" cy="356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99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Estamos </a:t>
            </a:r>
            <a:r>
              <a:rPr lang="en-US" sz="1650" b="0" i="0" u="none" strike="noStrike" cap="none" dirty="0" err="1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aquí</a:t>
            </a:r>
            <a:r>
              <a:rPr lang="en-US" sz="1650" b="0" i="0" u="none" strike="noStrike" cap="none" dirty="0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 para responder a sus </a:t>
            </a:r>
            <a:r>
              <a:rPr lang="en-US" sz="1650" b="0" i="0" u="none" strike="noStrike" cap="none" dirty="0" err="1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preguntas</a:t>
            </a:r>
            <a:r>
              <a:rPr lang="en-US" sz="1650" b="0" i="0" u="none" strike="noStrike" cap="none" dirty="0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 y </a:t>
            </a:r>
            <a:r>
              <a:rPr lang="en-US" sz="1650" b="0" i="0" u="none" strike="noStrike" cap="none" dirty="0" err="1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guiarle</a:t>
            </a:r>
            <a:r>
              <a:rPr lang="en-US" sz="1650" b="0" i="0" u="none" strike="noStrike" cap="none" dirty="0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en</a:t>
            </a:r>
            <a:r>
              <a:rPr lang="en-US" sz="1650" b="0" i="0" u="none" strike="noStrike" cap="none" dirty="0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su</a:t>
            </a:r>
            <a:r>
              <a:rPr lang="en-US" sz="1650" b="0" i="0" u="none" strike="noStrike" cap="none" dirty="0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inversión</a:t>
            </a:r>
            <a:r>
              <a:rPr lang="en-US" sz="1650" b="0" i="0" u="none" strike="noStrike" cap="none" dirty="0">
                <a:solidFill>
                  <a:srgbClr val="A3B8B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1127</TotalTime>
  <Words>520</Words>
  <Application>Microsoft Office PowerPoint</Application>
  <PresentationFormat>Panorámica</PresentationFormat>
  <Paragraphs>76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Calibri</vt:lpstr>
      <vt:lpstr>Arial</vt:lpstr>
      <vt:lpstr>Lato Light</vt:lpstr>
      <vt:lpstr>Lato</vt:lpstr>
      <vt:lpstr>Playfair Display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Marlene Gonzalez</dc:creator>
  <cp:lastModifiedBy>Marlene Gonzalez</cp:lastModifiedBy>
  <cp:revision>15</cp:revision>
  <dcterms:modified xsi:type="dcterms:W3CDTF">2026-08-21T19:33:44Z</dcterms:modified>
</cp:coreProperties>
</file>